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5" r:id="rId4"/>
    <p:sldId id="266" r:id="rId5"/>
    <p:sldId id="269" r:id="rId6"/>
    <p:sldId id="270" r:id="rId7"/>
    <p:sldId id="272" r:id="rId8"/>
    <p:sldId id="274" r:id="rId9"/>
    <p:sldId id="264" r:id="rId10"/>
  </p:sldIdLst>
  <p:sldSz cx="18288000" cy="10287000"/>
  <p:notesSz cx="6858000" cy="9144000"/>
  <p:embeddedFontLst>
    <p:embeddedFont>
      <p:font typeface="Pretendard Light" panose="020B0600000101010101" charset="-127"/>
      <p:regular r:id="rId11"/>
    </p:embeddedFont>
    <p:embeddedFont>
      <p:font typeface="Pretendard Medium" panose="020B0600000101010101" charset="-127"/>
      <p:bold r:id="rId12"/>
    </p:embeddedFont>
    <p:embeddedFont>
      <p:font typeface="Pretendard SemiBold" panose="020B0600000101010101" charset="-127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Gowun Batang" pitchFamily="2" charset="-127"/>
      <p:regular r:id="rId18"/>
      <p:bold r:id="rId19"/>
    </p:embeddedFont>
    <p:embeddedFont>
      <p:font typeface="Istok Web" panose="020F0603030403020204" pitchFamily="34" charset="0"/>
      <p:regular r:id="rId20"/>
      <p:bold r:id="rId21"/>
      <p:italic r:id="rId22"/>
      <p:boldItalic r:id="rId23"/>
    </p:embeddedFont>
    <p:embeddedFont>
      <p:font typeface="Kim jung chul Script Regular" panose="03050500000000000000" pitchFamily="66" charset="-127"/>
      <p:regular r:id="rId24"/>
    </p:embeddedFont>
    <p:embeddedFont>
      <p:font typeface="Noto Sans" panose="020B0502040504020204" pitchFamily="34" charset="0"/>
      <p:regular r:id="rId25"/>
      <p:bold r:id="rId26"/>
      <p:italic r:id="rId27"/>
      <p:boldItalic r:id="rId28"/>
    </p:embeddedFont>
    <p:embeddedFont>
      <p:font typeface="Noto Sans KR Medium" panose="020B0200000000000000" pitchFamily="50" charset="-127"/>
      <p:regular r:id="rId29"/>
    </p:embeddedFont>
    <p:embeddedFont>
      <p:font typeface="Play" panose="00000500000000000000" pitchFamily="2" charset="0"/>
      <p:regular r:id="rId30"/>
      <p:bold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  <p:embeddedFont>
      <p:font typeface="SUITE" pitchFamily="2" charset="-127"/>
      <p:regular r:id="rId36"/>
      <p:bold r:id="rId37"/>
    </p:embeddedFont>
    <p:embeddedFont>
      <p:font typeface="WebSubsetFont" panose="02020603020101020101" pitchFamily="18" charset="-127"/>
      <p:regular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7259"/>
    <a:srgbClr val="6B8E23"/>
    <a:srgbClr val="009EE3"/>
    <a:srgbClr val="DDDDDD"/>
    <a:srgbClr val="FFC72C"/>
    <a:srgbClr val="F6F6F6"/>
    <a:srgbClr val="D9D9D9"/>
    <a:srgbClr val="002264"/>
    <a:srgbClr val="F0F0F0"/>
    <a:srgbClr val="2553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9" Type="http://schemas.openxmlformats.org/officeDocument/2006/relationships/commentAuthors" Target="commentAuthors.xml"/><Relationship Id="rId21" Type="http://schemas.openxmlformats.org/officeDocument/2006/relationships/font" Target="fonts/font11.fntdata"/><Relationship Id="rId34" Type="http://schemas.openxmlformats.org/officeDocument/2006/relationships/font" Target="fonts/font24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font" Target="fonts/font22.fntdata"/><Relationship Id="rId37" Type="http://schemas.openxmlformats.org/officeDocument/2006/relationships/font" Target="fonts/font27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font" Target="fonts/font26.fntdata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font" Target="fonts/font25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font" Target="fonts/font23.fntdata"/><Relationship Id="rId38" Type="http://schemas.openxmlformats.org/officeDocument/2006/relationships/font" Target="fonts/font28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0DD1208-C17F-4E17-8CA6-BB179537B4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2600" y="393700"/>
            <a:ext cx="17322800" cy="94996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jueunkim.dothome.co.kr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3048000" y="3143250"/>
            <a:ext cx="12179300" cy="4000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/>
            <a:r>
              <a:rPr lang="en-US" altLang="ko-KR" sz="12600" b="0" i="0" u="none" strike="noStrike" dirty="0">
                <a:solidFill>
                  <a:srgbClr val="000000"/>
                </a:solidFill>
                <a:ea typeface="Pretendard Bold"/>
              </a:rPr>
              <a:t>KIM JUEUN</a:t>
            </a:r>
          </a:p>
          <a:p>
            <a:pPr lvl="0" algn="ctr"/>
            <a:r>
              <a:rPr lang="en-US" altLang="ko-KR" sz="12600" dirty="0">
                <a:solidFill>
                  <a:srgbClr val="000000"/>
                </a:solidFill>
                <a:ea typeface="Pretendard Bold"/>
              </a:rPr>
              <a:t>PORTFOLIO</a:t>
            </a:r>
            <a:endParaRPr lang="ko-KR" altLang="ko-KR" sz="12600" b="0" i="0" u="none" strike="noStrike" dirty="0">
              <a:solidFill>
                <a:srgbClr val="000000"/>
              </a:solidFill>
              <a:ea typeface="Pretendard Bold"/>
            </a:endParaRP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pic>
        <p:nvPicPr>
          <p:cNvPr id="21" name="Picture 2" descr="프로필 사진">
            <a:extLst>
              <a:ext uri="{FF2B5EF4-FFF2-40B4-BE49-F238E27FC236}">
                <a16:creationId xmlns:a16="http://schemas.microsoft.com/office/drawing/2014/main" id="{C3EC001A-639E-4BB4-B785-8E3471857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6901" y="3438456"/>
            <a:ext cx="4105286" cy="4105286"/>
          </a:xfrm>
          <a:prstGeom prst="ellipse">
            <a:avLst/>
          </a:prstGeom>
          <a:ln w="63500" cap="rnd">
            <a:noFill/>
          </a:ln>
          <a:effectLst>
            <a:glow rad="609600">
              <a:schemeClr val="bg1">
                <a:lumMod val="50000"/>
                <a:alpha val="10000"/>
              </a:schemeClr>
            </a:glo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C8A3EF5-CA72-4C1B-969E-302713032FEA}"/>
              </a:ext>
            </a:extLst>
          </p:cNvPr>
          <p:cNvSpPr txBox="1"/>
          <p:nvPr/>
        </p:nvSpPr>
        <p:spPr>
          <a:xfrm>
            <a:off x="8695873" y="2920196"/>
            <a:ext cx="651048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dirty="0">
                <a:latin typeface="Pretendard SemiBold" panose="020B0600000101010101" charset="-127"/>
                <a:ea typeface="Pretendard SemiBold" panose="020B0600000101010101" charset="-127"/>
              </a:rPr>
              <a:t>즐겁게 배우며 계속 성장하는</a:t>
            </a:r>
          </a:p>
          <a:p>
            <a:r>
              <a:rPr lang="ko-KR" altLang="en-US" sz="3600" dirty="0">
                <a:latin typeface="Pretendard SemiBold" panose="020B0600000101010101" charset="-127"/>
                <a:ea typeface="Pretendard SemiBold" panose="020B0600000101010101" charset="-127"/>
              </a:rPr>
              <a:t>퍼블리셔 김주은입니다.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77BEBBD-9899-4AB5-B04A-32D5BC852C71}"/>
              </a:ext>
            </a:extLst>
          </p:cNvPr>
          <p:cNvSpPr txBox="1"/>
          <p:nvPr/>
        </p:nvSpPr>
        <p:spPr>
          <a:xfrm>
            <a:off x="8695873" y="4497169"/>
            <a:ext cx="62345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b="0" i="0" dirty="0">
                <a:solidFill>
                  <a:srgbClr val="000000"/>
                </a:solidFill>
                <a:effectLst/>
                <a:latin typeface="Pretendard Medium" panose="020B0600000101010101" charset="-127"/>
                <a:ea typeface="Pretendard Medium" panose="020B0600000101010101" charset="-127"/>
              </a:rPr>
              <a:t>UIUX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Pretendard Medium" panose="020B0600000101010101" charset="-127"/>
                <a:ea typeface="Pretendard Medium" panose="020B0600000101010101" charset="-127"/>
              </a:rPr>
              <a:t>반응형 웹디자인 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Pretendard Medium" panose="020B0600000101010101" charset="-127"/>
                <a:ea typeface="Pretendard Medium" panose="020B0600000101010101" charset="-127"/>
              </a:rPr>
              <a:t>&amp; 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Pretendard Medium" panose="020B0600000101010101" charset="-127"/>
                <a:ea typeface="Pretendard Medium" panose="020B0600000101010101" charset="-127"/>
              </a:rPr>
              <a:t>웹퍼블리셔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Pretendard Medium" panose="020B0600000101010101" charset="-127"/>
                <a:ea typeface="Pretendard Medium" panose="020B0600000101010101" charset="-127"/>
              </a:rPr>
              <a:t>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Pretendard Medium" panose="020B0600000101010101" charset="-127"/>
                <a:ea typeface="Pretendard Medium" panose="020B0600000101010101" charset="-127"/>
              </a:rPr>
              <a:t>(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Pretendard Medium" panose="020B0600000101010101" charset="-127"/>
                <a:ea typeface="Pretendard Medium" panose="020B0600000101010101" charset="-127"/>
              </a:rPr>
              <a:t>프론트엔드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Pretendard Medium" panose="020B0600000101010101" charset="-127"/>
                <a:ea typeface="Pretendard Medium" panose="020B0600000101010101" charset="-127"/>
              </a:rPr>
              <a:t>)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Pretendard Medium" panose="020B0600000101010101" charset="-127"/>
                <a:ea typeface="Pretendard Medium" panose="020B0600000101010101" charset="-127"/>
              </a:rPr>
              <a:t>양성수료</a:t>
            </a:r>
          </a:p>
          <a:p>
            <a:pPr algn="l"/>
            <a:r>
              <a:rPr lang="en-US" altLang="ko-KR" b="0" i="0" dirty="0">
                <a:solidFill>
                  <a:srgbClr val="444444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2024. 12. 27 ~ 2025. 05. 27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8BB0E99-7EDA-4FF7-82EE-E8A6E9EADEB3}"/>
              </a:ext>
            </a:extLst>
          </p:cNvPr>
          <p:cNvGrpSpPr/>
          <p:nvPr/>
        </p:nvGrpSpPr>
        <p:grpSpPr>
          <a:xfrm>
            <a:off x="8695873" y="7048500"/>
            <a:ext cx="6059851" cy="849276"/>
            <a:chOff x="6900607" y="6532812"/>
            <a:chExt cx="6059851" cy="849276"/>
          </a:xfrm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322C8C4F-4803-4154-9179-83C7921118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111182" y="6532812"/>
              <a:ext cx="849276" cy="849276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2F8315FC-4C25-4D59-9686-3951456C19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69067" y="6532812"/>
              <a:ext cx="849276" cy="849276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729DFD12-5F94-4C05-B2B5-D3836A7E648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26952" y="6532812"/>
              <a:ext cx="849276" cy="849276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3FA80906-81AC-4842-A04B-A01E45C2884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84837" y="6532812"/>
              <a:ext cx="849276" cy="849276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867FF88E-0002-4A1E-AE2D-9A80238C42E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2722" y="6532812"/>
              <a:ext cx="849276" cy="849276"/>
            </a:xfrm>
            <a:prstGeom prst="rect">
              <a:avLst/>
            </a:prstGeom>
          </p:spPr>
        </p:pic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6FE24117-74F8-4B97-AB76-10CD3EF49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00607" y="6532812"/>
              <a:ext cx="849276" cy="849276"/>
            </a:xfrm>
            <a:prstGeom prst="rect">
              <a:avLst/>
            </a:prstGeom>
          </p:spPr>
        </p:pic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3E0DCD90-0792-46C4-A289-500FBFA37FC5}"/>
              </a:ext>
            </a:extLst>
          </p:cNvPr>
          <p:cNvSpPr txBox="1"/>
          <p:nvPr/>
        </p:nvSpPr>
        <p:spPr>
          <a:xfrm>
            <a:off x="8695873" y="5339036"/>
            <a:ext cx="6234544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b="0" i="0" dirty="0">
                <a:solidFill>
                  <a:srgbClr val="000000"/>
                </a:solidFill>
                <a:effectLst/>
                <a:latin typeface="Pretendard Medium" panose="020B0600000101010101" charset="-127"/>
                <a:ea typeface="Pretendard Medium" panose="020B0600000101010101" charset="-127"/>
              </a:rPr>
              <a:t>자격증</a:t>
            </a:r>
          </a:p>
          <a:p>
            <a:pPr algn="l"/>
            <a:r>
              <a:rPr lang="ko-KR" altLang="en-US" i="0" dirty="0">
                <a:solidFill>
                  <a:srgbClr val="4E4E4E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웹디자인기능사</a:t>
            </a:r>
          </a:p>
          <a:p>
            <a:pPr algn="l"/>
            <a:r>
              <a:rPr lang="ko-KR" altLang="en-US" i="0" dirty="0">
                <a:solidFill>
                  <a:srgbClr val="4E4E4E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정보처리산업기사</a:t>
            </a:r>
          </a:p>
          <a:p>
            <a:pPr algn="l"/>
            <a:r>
              <a:rPr lang="ko-KR" altLang="en-US" i="0" dirty="0">
                <a:solidFill>
                  <a:srgbClr val="4E4E4E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컴퓨터활용능력</a:t>
            </a:r>
            <a:r>
              <a:rPr lang="en-US" altLang="ko-KR" i="0" dirty="0">
                <a:solidFill>
                  <a:srgbClr val="4E4E4E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2</a:t>
            </a:r>
            <a:r>
              <a:rPr lang="ko-KR" altLang="en-US" i="0" dirty="0">
                <a:solidFill>
                  <a:srgbClr val="4E4E4E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급</a:t>
            </a:r>
            <a:endParaRPr lang="en-US" altLang="ko-KR" i="0" dirty="0">
              <a:solidFill>
                <a:srgbClr val="4E4E4E"/>
              </a:solidFill>
              <a:effectLst/>
              <a:latin typeface="Pretendard Light" panose="020B0600000101010101" charset="-127"/>
              <a:ea typeface="Pretendard Light" panose="020B0600000101010101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B3DC779-DFF9-4012-BD51-DB29F99348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034" y="3162300"/>
            <a:ext cx="6624366" cy="5220000"/>
          </a:xfrm>
          <a:prstGeom prst="rect">
            <a:avLst/>
          </a:prstGeom>
        </p:spPr>
      </p:pic>
      <p:sp>
        <p:nvSpPr>
          <p:cNvPr id="15" name="TextBox 19">
            <a:extLst>
              <a:ext uri="{FF2B5EF4-FFF2-40B4-BE49-F238E27FC236}">
                <a16:creationId xmlns:a16="http://schemas.microsoft.com/office/drawing/2014/main" id="{7D410E3D-0C58-4138-96E6-E837A1860FA7}"/>
              </a:ext>
            </a:extLst>
          </p:cNvPr>
          <p:cNvSpPr txBox="1"/>
          <p:nvPr/>
        </p:nvSpPr>
        <p:spPr>
          <a:xfrm>
            <a:off x="2334809" y="1174750"/>
            <a:ext cx="3962400" cy="1028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99600"/>
              </a:lnSpc>
            </a:pPr>
            <a:r>
              <a:rPr lang="ko-KR" altLang="en-US" sz="5800" b="0" i="0" u="none" strike="noStrike" dirty="0">
                <a:solidFill>
                  <a:srgbClr val="000000"/>
                </a:solidFill>
                <a:ea typeface="Pretendard SemiBold"/>
              </a:rPr>
              <a:t>극동건설</a:t>
            </a:r>
            <a:endParaRPr lang="ko-KR" sz="5800" b="0" i="0" u="none" strike="noStrike" dirty="0">
              <a:solidFill>
                <a:srgbClr val="000000"/>
              </a:solidFill>
              <a:ea typeface="Pretendard SemiBold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C6862B-201F-481F-B64D-DA193A68EAE6}"/>
              </a:ext>
            </a:extLst>
          </p:cNvPr>
          <p:cNvSpPr txBox="1"/>
          <p:nvPr/>
        </p:nvSpPr>
        <p:spPr>
          <a:xfrm>
            <a:off x="9711418" y="4559579"/>
            <a:ext cx="6096000" cy="14221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Swiper 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라이브러리를 활용한 슬라이드 커스터마이징</a:t>
            </a:r>
          </a:p>
          <a:p>
            <a:pPr algn="l">
              <a:lnSpc>
                <a:spcPct val="150000"/>
              </a:lnSpc>
            </a:pP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텍스트 애니메이션 효과</a:t>
            </a:r>
          </a:p>
          <a:p>
            <a:pPr algn="l">
              <a:lnSpc>
                <a:spcPct val="150000"/>
              </a:lnSpc>
            </a:pPr>
            <a:r>
              <a:rPr lang="en-US" altLang="ko-KR" sz="2000" b="0" i="0" dirty="0" err="1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javascript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를 이용한 </a:t>
            </a:r>
            <a:r>
              <a:rPr lang="ko-KR" altLang="en-US" sz="2000" b="0" i="0" dirty="0" err="1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탭메뉴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 효과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D054EECD-CDEA-494E-BBFF-1E41127E0861}"/>
              </a:ext>
            </a:extLst>
          </p:cNvPr>
          <p:cNvGrpSpPr/>
          <p:nvPr/>
        </p:nvGrpSpPr>
        <p:grpSpPr>
          <a:xfrm>
            <a:off x="9859833" y="7189824"/>
            <a:ext cx="2933506" cy="849276"/>
            <a:chOff x="8695873" y="7048500"/>
            <a:chExt cx="2933506" cy="849276"/>
          </a:xfrm>
        </p:grpSpPr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0136ED65-B314-43E9-BEBF-95D5B14B4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80103" y="7048500"/>
              <a:ext cx="849276" cy="849276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FE37EB79-18FC-43EC-84EF-D5FF57C08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37988" y="7048500"/>
              <a:ext cx="849276" cy="849276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049EFCC2-8D6B-49A8-8B8D-11CF665B6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5873" y="7048500"/>
              <a:ext cx="849276" cy="849276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7814199B-A326-4556-8858-50C728870D4C}"/>
              </a:ext>
            </a:extLst>
          </p:cNvPr>
          <p:cNvGrpSpPr/>
          <p:nvPr/>
        </p:nvGrpSpPr>
        <p:grpSpPr>
          <a:xfrm>
            <a:off x="9711418" y="3086100"/>
            <a:ext cx="4724400" cy="838200"/>
            <a:chOff x="9711418" y="2993571"/>
            <a:chExt cx="4724400" cy="83820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1D0D16-1F2F-4CB7-82C5-17F6E930957F}"/>
                </a:ext>
              </a:extLst>
            </p:cNvPr>
            <p:cNvSpPr txBox="1"/>
            <p:nvPr/>
          </p:nvSpPr>
          <p:spPr>
            <a:xfrm>
              <a:off x="9711418" y="2993571"/>
              <a:ext cx="47244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2000" b="1" dirty="0" err="1">
                  <a:latin typeface="Pretendard Light" panose="020B0600000101010101" charset="-127"/>
                  <a:ea typeface="Pretendard Light" panose="020B0600000101010101" charset="-127"/>
                </a:rPr>
                <a:t>index</a:t>
              </a:r>
              <a:r>
                <a:rPr lang="ko-KR" altLang="en-US" sz="2000" b="1" dirty="0">
                  <a:latin typeface="Pretendard Light" panose="020B0600000101010101" charset="-127"/>
                  <a:ea typeface="Pretendard Light" panose="020B0600000101010101" charset="-127"/>
                </a:rPr>
                <a:t> + </a:t>
              </a:r>
              <a:r>
                <a:rPr lang="ko-KR" altLang="en-US" sz="2000" b="1" dirty="0" err="1">
                  <a:latin typeface="Pretendard Light" panose="020B0600000101010101" charset="-127"/>
                  <a:ea typeface="Pretendard Light" panose="020B0600000101010101" charset="-127"/>
                </a:rPr>
                <a:t>subpage</a:t>
              </a:r>
              <a:r>
                <a:rPr lang="ko-KR" altLang="en-US" sz="2000" b="1" dirty="0">
                  <a:latin typeface="Pretendard Light" panose="020B0600000101010101" charset="-127"/>
                  <a:ea typeface="Pretendard Light" panose="020B0600000101010101" charset="-127"/>
                </a:rPr>
                <a:t> 2개(회사소개, 주요사업)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78AA367-0E20-46A0-822C-EF2B6175D233}"/>
                </a:ext>
              </a:extLst>
            </p:cNvPr>
            <p:cNvSpPr txBox="1"/>
            <p:nvPr/>
          </p:nvSpPr>
          <p:spPr>
            <a:xfrm>
              <a:off x="9711418" y="3431661"/>
              <a:ext cx="238105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dirty="0">
                  <a:solidFill>
                    <a:srgbClr val="4E4E4E"/>
                  </a:solidFill>
                  <a:latin typeface="Pretendard Light" panose="020B0600000101010101" charset="-127"/>
                  <a:ea typeface="Pretendard Light" panose="020B0600000101010101" charset="-127"/>
                </a:rPr>
                <a:t>2025.02 ~ 2025.03</a:t>
              </a:r>
              <a:endParaRPr lang="ko-KR" altLang="en-US" sz="2000" dirty="0">
                <a:solidFill>
                  <a:srgbClr val="4E4E4E"/>
                </a:solidFill>
                <a:latin typeface="Pretendard Light" panose="020B0600000101010101" charset="-127"/>
                <a:ea typeface="Pretendard Light" panose="020B0600000101010101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610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FF4F0762-330E-4B65-AC3C-400266CE9677}"/>
              </a:ext>
            </a:extLst>
          </p:cNvPr>
          <p:cNvGrpSpPr/>
          <p:nvPr/>
        </p:nvGrpSpPr>
        <p:grpSpPr>
          <a:xfrm>
            <a:off x="5398643" y="5118437"/>
            <a:ext cx="7490714" cy="3255276"/>
            <a:chOff x="1676400" y="5118437"/>
            <a:chExt cx="7490714" cy="325527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258FBA2-154B-4BD2-9F20-83050BBD87C6}"/>
                </a:ext>
              </a:extLst>
            </p:cNvPr>
            <p:cNvSpPr txBox="1"/>
            <p:nvPr/>
          </p:nvSpPr>
          <p:spPr>
            <a:xfrm>
              <a:off x="2869057" y="5118437"/>
              <a:ext cx="5105400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COLOR PALETTE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60F5006E-EE82-4224-91DC-F6C18A5B3B69}"/>
                </a:ext>
              </a:extLst>
            </p:cNvPr>
            <p:cNvGrpSpPr/>
            <p:nvPr/>
          </p:nvGrpSpPr>
          <p:grpSpPr>
            <a:xfrm>
              <a:off x="1676400" y="6553106"/>
              <a:ext cx="7490714" cy="1820607"/>
              <a:chOff x="1837841" y="6553106"/>
              <a:chExt cx="7490714" cy="1820607"/>
            </a:xfrm>
          </p:grpSpPr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BD7CBD4C-E3F8-4915-B419-3E029703C233}"/>
                  </a:ext>
                </a:extLst>
              </p:cNvPr>
              <p:cNvGrpSpPr/>
              <p:nvPr/>
            </p:nvGrpSpPr>
            <p:grpSpPr>
              <a:xfrm>
                <a:off x="1837841" y="6553106"/>
                <a:ext cx="1484866" cy="1820607"/>
                <a:chOff x="1837841" y="6589643"/>
                <a:chExt cx="1484866" cy="1820607"/>
              </a:xfrm>
            </p:grpSpPr>
            <p:sp>
              <p:nvSpPr>
                <p:cNvPr id="2" name="타원 1">
                  <a:extLst>
                    <a:ext uri="{FF2B5EF4-FFF2-40B4-BE49-F238E27FC236}">
                      <a16:creationId xmlns:a16="http://schemas.microsoft.com/office/drawing/2014/main" id="{AF35F948-8541-46AD-B211-61E29C3922F4}"/>
                    </a:ext>
                  </a:extLst>
                </p:cNvPr>
                <p:cNvSpPr/>
                <p:nvPr/>
              </p:nvSpPr>
              <p:spPr>
                <a:xfrm>
                  <a:off x="1983927" y="6589643"/>
                  <a:ext cx="1192695" cy="1192695"/>
                </a:xfrm>
                <a:prstGeom prst="ellipse">
                  <a:avLst/>
                </a:prstGeom>
                <a:solidFill>
                  <a:srgbClr val="00226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6CE203A-6C04-45B4-9667-39E298E6738C}"/>
                    </a:ext>
                  </a:extLst>
                </p:cNvPr>
                <p:cNvSpPr txBox="1"/>
                <p:nvPr/>
              </p:nvSpPr>
              <p:spPr>
                <a:xfrm>
                  <a:off x="1837841" y="7933196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#002264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BBDC81C3-148E-4ABC-903A-8D5DAA986EF4}"/>
                  </a:ext>
                </a:extLst>
              </p:cNvPr>
              <p:cNvGrpSpPr/>
              <p:nvPr/>
            </p:nvGrpSpPr>
            <p:grpSpPr>
              <a:xfrm>
                <a:off x="3869641" y="6553106"/>
                <a:ext cx="1484866" cy="1818950"/>
                <a:chOff x="3845438" y="6589643"/>
                <a:chExt cx="1484866" cy="1818950"/>
              </a:xfrm>
            </p:grpSpPr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BC25F265-AF69-47BB-B928-D6171B0ADD8C}"/>
                    </a:ext>
                  </a:extLst>
                </p:cNvPr>
                <p:cNvSpPr/>
                <p:nvPr/>
              </p:nvSpPr>
              <p:spPr>
                <a:xfrm>
                  <a:off x="3991524" y="6589643"/>
                  <a:ext cx="1192695" cy="1192695"/>
                </a:xfrm>
                <a:prstGeom prst="ellipse">
                  <a:avLst/>
                </a:prstGeom>
                <a:solidFill>
                  <a:srgbClr val="25537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8A19560F-C68D-4703-B69F-8B71E2132AAA}"/>
                    </a:ext>
                  </a:extLst>
                </p:cNvPr>
                <p:cNvSpPr txBox="1"/>
                <p:nvPr/>
              </p:nvSpPr>
              <p:spPr>
                <a:xfrm>
                  <a:off x="3845438" y="7931539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#255378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2" name="그룹 21">
                <a:extLst>
                  <a:ext uri="{FF2B5EF4-FFF2-40B4-BE49-F238E27FC236}">
                    <a16:creationId xmlns:a16="http://schemas.microsoft.com/office/drawing/2014/main" id="{51FFA997-5A8D-4F4A-8B8E-0B4507FA3CC0}"/>
                  </a:ext>
                </a:extLst>
              </p:cNvPr>
              <p:cNvGrpSpPr/>
              <p:nvPr/>
            </p:nvGrpSpPr>
            <p:grpSpPr>
              <a:xfrm>
                <a:off x="5901441" y="6553106"/>
                <a:ext cx="1266172" cy="1820607"/>
                <a:chOff x="5816296" y="6553106"/>
                <a:chExt cx="1266172" cy="1820607"/>
              </a:xfrm>
            </p:grpSpPr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EF0E5EF4-5D75-4B87-A97E-F23E3CBB4F8D}"/>
                    </a:ext>
                  </a:extLst>
                </p:cNvPr>
                <p:cNvSpPr/>
                <p:nvPr/>
              </p:nvSpPr>
              <p:spPr>
                <a:xfrm>
                  <a:off x="5853035" y="6553106"/>
                  <a:ext cx="1192695" cy="1192695"/>
                </a:xfrm>
                <a:prstGeom prst="ellipse">
                  <a:avLst/>
                </a:prstGeom>
                <a:solidFill>
                  <a:srgbClr val="F0F0F0"/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2413C47B-71C5-4639-B456-BE4719CC5E12}"/>
                    </a:ext>
                  </a:extLst>
                </p:cNvPr>
                <p:cNvSpPr txBox="1"/>
                <p:nvPr/>
              </p:nvSpPr>
              <p:spPr>
                <a:xfrm>
                  <a:off x="5816296" y="7896659"/>
                  <a:ext cx="1266172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#f0f0f0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3" name="그룹 22">
                <a:extLst>
                  <a:ext uri="{FF2B5EF4-FFF2-40B4-BE49-F238E27FC236}">
                    <a16:creationId xmlns:a16="http://schemas.microsoft.com/office/drawing/2014/main" id="{CF93400A-85B2-4734-8810-C470B0AC16F2}"/>
                  </a:ext>
                </a:extLst>
              </p:cNvPr>
              <p:cNvGrpSpPr/>
              <p:nvPr/>
            </p:nvGrpSpPr>
            <p:grpSpPr>
              <a:xfrm>
                <a:off x="7714546" y="6553106"/>
                <a:ext cx="1614009" cy="1807447"/>
                <a:chOff x="8139591" y="7124697"/>
                <a:chExt cx="1614009" cy="1807447"/>
              </a:xfrm>
            </p:grpSpPr>
            <p:sp>
              <p:nvSpPr>
                <p:cNvPr id="15" name="타원 14">
                  <a:extLst>
                    <a:ext uri="{FF2B5EF4-FFF2-40B4-BE49-F238E27FC236}">
                      <a16:creationId xmlns:a16="http://schemas.microsoft.com/office/drawing/2014/main" id="{9D17A01B-6A44-4E86-AD08-79ADBF8D7126}"/>
                    </a:ext>
                  </a:extLst>
                </p:cNvPr>
                <p:cNvSpPr/>
                <p:nvPr/>
              </p:nvSpPr>
              <p:spPr>
                <a:xfrm>
                  <a:off x="8350248" y="7124697"/>
                  <a:ext cx="1192695" cy="1192695"/>
                </a:xfrm>
                <a:prstGeom prst="ellipse">
                  <a:avLst/>
                </a:prstGeom>
                <a:solidFill>
                  <a:srgbClr val="D9D9D9"/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112F58B9-972A-4B39-9D37-981A4DB110E6}"/>
                    </a:ext>
                  </a:extLst>
                </p:cNvPr>
                <p:cNvSpPr txBox="1"/>
                <p:nvPr/>
              </p:nvSpPr>
              <p:spPr>
                <a:xfrm>
                  <a:off x="8139591" y="8455090"/>
                  <a:ext cx="1614009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#D9D9D9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</p:grp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293DB62E-1731-425A-A0D8-B8D5BBE65FCF}"/>
              </a:ext>
            </a:extLst>
          </p:cNvPr>
          <p:cNvGrpSpPr/>
          <p:nvPr/>
        </p:nvGrpSpPr>
        <p:grpSpPr>
          <a:xfrm>
            <a:off x="5564295" y="1562100"/>
            <a:ext cx="7159411" cy="2583351"/>
            <a:chOff x="5337389" y="1562100"/>
            <a:chExt cx="7159411" cy="258335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84519AC-F1B0-466A-AF75-AFFD62112F26}"/>
                </a:ext>
              </a:extLst>
            </p:cNvPr>
            <p:cNvSpPr txBox="1"/>
            <p:nvPr/>
          </p:nvSpPr>
          <p:spPr>
            <a:xfrm>
              <a:off x="6669194" y="1562100"/>
              <a:ext cx="4495800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TYPOGRAPHY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DB31039F-F8D8-44A9-93CB-EB218C8EF99C}"/>
                </a:ext>
              </a:extLst>
            </p:cNvPr>
            <p:cNvGrpSpPr/>
            <p:nvPr/>
          </p:nvGrpSpPr>
          <p:grpSpPr>
            <a:xfrm>
              <a:off x="5337389" y="2986903"/>
              <a:ext cx="7159411" cy="1158548"/>
              <a:chOff x="5337389" y="2986903"/>
              <a:chExt cx="7159411" cy="1158548"/>
            </a:xfrm>
          </p:grpSpPr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C4A15F82-A27C-4F41-8779-D55368D634B5}"/>
                  </a:ext>
                </a:extLst>
              </p:cNvPr>
              <p:cNvGrpSpPr/>
              <p:nvPr/>
            </p:nvGrpSpPr>
            <p:grpSpPr>
              <a:xfrm>
                <a:off x="5337389" y="3045754"/>
                <a:ext cx="2628900" cy="1099697"/>
                <a:chOff x="1773382" y="3068751"/>
                <a:chExt cx="2628900" cy="1099697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E83935F1-9A20-4CBA-8D94-F38F8910D77B}"/>
                    </a:ext>
                  </a:extLst>
                </p:cNvPr>
                <p:cNvSpPr txBox="1"/>
                <p:nvPr/>
              </p:nvSpPr>
              <p:spPr>
                <a:xfrm>
                  <a:off x="1773382" y="3068751"/>
                  <a:ext cx="2628900" cy="55399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0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Noto</a:t>
                  </a:r>
                  <a:r>
                    <a:rPr lang="ko-KR" altLang="en-US" sz="30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ko-KR" altLang="en-US" sz="30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sans</a:t>
                  </a:r>
                  <a:r>
                    <a:rPr lang="ko-KR" altLang="en-US" sz="30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ko-KR" altLang="en-US" sz="30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Kr</a:t>
                  </a:r>
                  <a:endParaRPr lang="ko-KR" altLang="en-US" sz="3000" dirty="0">
                    <a:latin typeface="Noto Sans KR Medium" panose="020B0200000000000000" pitchFamily="50" charset="-127"/>
                    <a:ea typeface="Noto Sans KR Medium" panose="020B0200000000000000" pitchFamily="50" charset="-127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EEB716A8-16DD-487D-A8F6-EA942A49D858}"/>
                    </a:ext>
                  </a:extLst>
                </p:cNvPr>
                <p:cNvSpPr txBox="1"/>
                <p:nvPr/>
              </p:nvSpPr>
              <p:spPr>
                <a:xfrm>
                  <a:off x="1773382" y="3691394"/>
                  <a:ext cx="2628900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Font</a:t>
                  </a:r>
                  <a:r>
                    <a:rPr lang="ko-KR" altLang="en-US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en-US" altLang="ko-KR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style</a:t>
                  </a:r>
                  <a:endParaRPr lang="ko-KR" altLang="en-US" sz="2500" dirty="0">
                    <a:latin typeface="Noto Sans KR Medium" panose="020B0200000000000000" pitchFamily="50" charset="-127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5" name="그룹 4">
                <a:extLst>
                  <a:ext uri="{FF2B5EF4-FFF2-40B4-BE49-F238E27FC236}">
                    <a16:creationId xmlns:a16="http://schemas.microsoft.com/office/drawing/2014/main" id="{1F643086-8D75-4134-AA1F-062460058FE1}"/>
                  </a:ext>
                </a:extLst>
              </p:cNvPr>
              <p:cNvGrpSpPr/>
              <p:nvPr/>
            </p:nvGrpSpPr>
            <p:grpSpPr>
              <a:xfrm>
                <a:off x="8586336" y="3045754"/>
                <a:ext cx="1572397" cy="1099697"/>
                <a:chOff x="4828403" y="2748403"/>
                <a:chExt cx="1572397" cy="1099697"/>
              </a:xfrm>
            </p:grpSpPr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DE4A9BBA-6405-458D-9CFD-500FF2B7199C}"/>
                    </a:ext>
                  </a:extLst>
                </p:cNvPr>
                <p:cNvSpPr txBox="1"/>
                <p:nvPr/>
              </p:nvSpPr>
              <p:spPr>
                <a:xfrm>
                  <a:off x="4952971" y="2748403"/>
                  <a:ext cx="1323260" cy="55399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3000" dirty="0" err="1">
                      <a:latin typeface="Roboto" panose="02000000000000000000" pitchFamily="2" charset="0"/>
                      <a:ea typeface="Roboto" panose="02000000000000000000" pitchFamily="2" charset="0"/>
                    </a:rPr>
                    <a:t>roboto</a:t>
                  </a:r>
                  <a:endParaRPr lang="ko-KR" altLang="en-US" sz="30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0A5CC0CE-318B-4418-8B05-13AD76450705}"/>
                    </a:ext>
                  </a:extLst>
                </p:cNvPr>
                <p:cNvSpPr txBox="1"/>
                <p:nvPr/>
              </p:nvSpPr>
              <p:spPr>
                <a:xfrm>
                  <a:off x="4828403" y="3371046"/>
                  <a:ext cx="1572397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Font style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5C742A5E-B4BF-4EB6-B446-996595AE15A2}"/>
                  </a:ext>
                </a:extLst>
              </p:cNvPr>
              <p:cNvGrpSpPr/>
              <p:nvPr/>
            </p:nvGrpSpPr>
            <p:grpSpPr>
              <a:xfrm>
                <a:off x="10778779" y="2986903"/>
                <a:ext cx="1718021" cy="1158548"/>
                <a:chOff x="10778779" y="2986903"/>
                <a:chExt cx="1718021" cy="1158548"/>
              </a:xfrm>
            </p:grpSpPr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632821D9-7C69-4A2B-99F2-9D55C66A215E}"/>
                    </a:ext>
                  </a:extLst>
                </p:cNvPr>
                <p:cNvSpPr txBox="1"/>
                <p:nvPr/>
              </p:nvSpPr>
              <p:spPr>
                <a:xfrm>
                  <a:off x="11197507" y="2986903"/>
                  <a:ext cx="956766" cy="55399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3000" dirty="0">
                      <a:latin typeface="Play" panose="00000500000000000000" pitchFamily="2" charset="0"/>
                      <a:ea typeface="Noto Sans KR Medium" panose="020B0200000000000000" pitchFamily="50" charset="-127"/>
                    </a:rPr>
                    <a:t>play</a:t>
                  </a:r>
                  <a:endParaRPr lang="ko-KR" altLang="en-US" sz="3000" dirty="0">
                    <a:latin typeface="Play" panose="000005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8ACE7C0B-A306-4B20-86F1-B7E7CBCFEB9D}"/>
                    </a:ext>
                  </a:extLst>
                </p:cNvPr>
                <p:cNvSpPr txBox="1"/>
                <p:nvPr/>
              </p:nvSpPr>
              <p:spPr>
                <a:xfrm>
                  <a:off x="10778779" y="3668397"/>
                  <a:ext cx="1718021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Play" panose="00000500000000000000" pitchFamily="2" charset="0"/>
                      <a:ea typeface="Noto Sans KR Medium" panose="020B0200000000000000" pitchFamily="50" charset="-127"/>
                    </a:rPr>
                    <a:t>Font style</a:t>
                  </a:r>
                  <a:endParaRPr lang="ko-KR" altLang="en-US" sz="2500" dirty="0">
                    <a:latin typeface="Play" panose="000005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080693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sp>
        <p:nvSpPr>
          <p:cNvPr id="15" name="TextBox 19">
            <a:extLst>
              <a:ext uri="{FF2B5EF4-FFF2-40B4-BE49-F238E27FC236}">
                <a16:creationId xmlns:a16="http://schemas.microsoft.com/office/drawing/2014/main" id="{7D410E3D-0C58-4138-96E6-E837A1860FA7}"/>
              </a:ext>
            </a:extLst>
          </p:cNvPr>
          <p:cNvSpPr txBox="1"/>
          <p:nvPr/>
        </p:nvSpPr>
        <p:spPr>
          <a:xfrm>
            <a:off x="2334809" y="1174750"/>
            <a:ext cx="3962400" cy="1028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99600"/>
              </a:lnSpc>
            </a:pPr>
            <a:r>
              <a:rPr lang="ko-KR" altLang="en-US" sz="5800" dirty="0">
                <a:solidFill>
                  <a:srgbClr val="000000"/>
                </a:solidFill>
                <a:ea typeface="Pretendard SemiBold"/>
              </a:rPr>
              <a:t>노랑풍선</a:t>
            </a:r>
            <a:endParaRPr lang="ko-KR" sz="5800" b="0" i="0" u="none" strike="noStrike" dirty="0">
              <a:solidFill>
                <a:srgbClr val="000000"/>
              </a:solidFill>
              <a:ea typeface="Pretendard SemiBold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C6862B-201F-481F-B64D-DA193A68EAE6}"/>
              </a:ext>
            </a:extLst>
          </p:cNvPr>
          <p:cNvSpPr txBox="1"/>
          <p:nvPr/>
        </p:nvSpPr>
        <p:spPr>
          <a:xfrm>
            <a:off x="9711418" y="4559579"/>
            <a:ext cx="6096000" cy="14221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동영상 배경을 활용한 메인 비주얼 구현</a:t>
            </a:r>
            <a:endParaRPr lang="en-US" altLang="ko-KR" sz="2000" b="0" i="0" dirty="0">
              <a:solidFill>
                <a:srgbClr val="000000"/>
              </a:solidFill>
              <a:effectLst/>
              <a:latin typeface="Pretendard Light" panose="020B0600000101010101" charset="-127"/>
              <a:ea typeface="Pretendard Light" panose="020B0600000101010101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AOS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를 이용한 애니메이션 효과</a:t>
            </a:r>
          </a:p>
          <a:p>
            <a:pPr algn="l">
              <a:lnSpc>
                <a:spcPct val="150000"/>
              </a:lnSpc>
            </a:pP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디바이스 환경에 따른 반응형으로 제작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814199B-A326-4556-8858-50C728870D4C}"/>
              </a:ext>
            </a:extLst>
          </p:cNvPr>
          <p:cNvGrpSpPr/>
          <p:nvPr/>
        </p:nvGrpSpPr>
        <p:grpSpPr>
          <a:xfrm>
            <a:off x="9711418" y="2990790"/>
            <a:ext cx="4724400" cy="857310"/>
            <a:chOff x="9711418" y="2993571"/>
            <a:chExt cx="4724400" cy="85731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1D0D16-1F2F-4CB7-82C5-17F6E930957F}"/>
                </a:ext>
              </a:extLst>
            </p:cNvPr>
            <p:cNvSpPr txBox="1"/>
            <p:nvPr/>
          </p:nvSpPr>
          <p:spPr>
            <a:xfrm>
              <a:off x="9711418" y="2993571"/>
              <a:ext cx="47244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2000" b="1" dirty="0" err="1">
                  <a:latin typeface="Pretendard Light" panose="020B0600000101010101" charset="-127"/>
                  <a:ea typeface="Pretendard Light" panose="020B0600000101010101" charset="-127"/>
                </a:rPr>
                <a:t>index</a:t>
              </a:r>
              <a:r>
                <a:rPr lang="ko-KR" altLang="en-US" sz="2000" b="1" dirty="0">
                  <a:latin typeface="Pretendard Light" panose="020B0600000101010101" charset="-127"/>
                  <a:ea typeface="Pretendard Light" panose="020B0600000101010101" charset="-127"/>
                </a:rPr>
                <a:t> + </a:t>
              </a:r>
              <a:r>
                <a:rPr lang="ko-KR" altLang="en-US" sz="2000" b="1" dirty="0" err="1">
                  <a:latin typeface="Pretendard Light" panose="020B0600000101010101" charset="-127"/>
                  <a:ea typeface="Pretendard Light" panose="020B0600000101010101" charset="-127"/>
                </a:rPr>
                <a:t>subpage</a:t>
              </a:r>
              <a:r>
                <a:rPr lang="ko-KR" altLang="en-US" sz="2000" b="1" dirty="0">
                  <a:latin typeface="Pretendard Light" panose="020B0600000101010101" charset="-127"/>
                  <a:ea typeface="Pretendard Light" panose="020B0600000101010101" charset="-127"/>
                </a:rPr>
                <a:t> 2개(회사소개, 투자정보)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78AA367-0E20-46A0-822C-EF2B6175D233}"/>
                </a:ext>
              </a:extLst>
            </p:cNvPr>
            <p:cNvSpPr txBox="1"/>
            <p:nvPr/>
          </p:nvSpPr>
          <p:spPr>
            <a:xfrm>
              <a:off x="9711418" y="3450771"/>
              <a:ext cx="238105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dirty="0">
                  <a:solidFill>
                    <a:srgbClr val="4E4E4E"/>
                  </a:solidFill>
                  <a:latin typeface="Pretendard Light" panose="020B0600000101010101" charset="-127"/>
                  <a:ea typeface="Pretendard Light" panose="020B0600000101010101" charset="-127"/>
                </a:rPr>
                <a:t>2025.03 ~ 2025.04</a:t>
              </a:r>
              <a:endParaRPr lang="ko-KR" altLang="en-US" sz="2000" dirty="0">
                <a:solidFill>
                  <a:srgbClr val="4E4E4E"/>
                </a:solidFill>
                <a:latin typeface="Pretendard Light" panose="020B0600000101010101" charset="-127"/>
                <a:ea typeface="Pretendard Light" panose="020B0600000101010101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3AD3DF2E-F9C9-46A3-ABD2-0E7F27F7412B}"/>
              </a:ext>
            </a:extLst>
          </p:cNvPr>
          <p:cNvGrpSpPr/>
          <p:nvPr/>
        </p:nvGrpSpPr>
        <p:grpSpPr>
          <a:xfrm>
            <a:off x="9859833" y="7048500"/>
            <a:ext cx="3975621" cy="849276"/>
            <a:chOff x="9859833" y="7200900"/>
            <a:chExt cx="3975621" cy="849276"/>
          </a:xfrm>
        </p:grpSpPr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0136ED65-B314-43E9-BEBF-95D5B14B4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44063" y="7200900"/>
              <a:ext cx="849276" cy="849276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FE37EB79-18FC-43EC-84EF-D5FF57C08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01948" y="7200900"/>
              <a:ext cx="849276" cy="849276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049EFCC2-8D6B-49A8-8B8D-11CF665B6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59833" y="7200900"/>
              <a:ext cx="849276" cy="849276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4211999C-0E4D-435F-9F1B-C7040A0D6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86178" y="7200900"/>
              <a:ext cx="849276" cy="849276"/>
            </a:xfrm>
            <a:prstGeom prst="rect">
              <a:avLst/>
            </a:prstGeom>
          </p:spPr>
        </p:pic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EB20E93D-390B-4722-9155-2D1C5FA84E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809" y="3086100"/>
            <a:ext cx="6624365" cy="522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72D3B8F-0750-471A-BAA6-C06FCFCB082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766" y="4553748"/>
            <a:ext cx="1930822" cy="375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420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BEA4B2AD-FFFC-4F5E-92AD-C6D934401567}"/>
              </a:ext>
            </a:extLst>
          </p:cNvPr>
          <p:cNvGrpSpPr/>
          <p:nvPr/>
        </p:nvGrpSpPr>
        <p:grpSpPr>
          <a:xfrm>
            <a:off x="6527402" y="5372100"/>
            <a:ext cx="5233197" cy="3324225"/>
            <a:chOff x="6527402" y="5372100"/>
            <a:chExt cx="5233197" cy="332422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258FBA2-154B-4BD2-9F20-83050BBD87C6}"/>
                </a:ext>
              </a:extLst>
            </p:cNvPr>
            <p:cNvSpPr txBox="1"/>
            <p:nvPr/>
          </p:nvSpPr>
          <p:spPr>
            <a:xfrm>
              <a:off x="6527402" y="5372100"/>
              <a:ext cx="5233197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COLOR PALETTE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0F06D12E-A611-419E-A40C-E824B95B407D}"/>
                </a:ext>
              </a:extLst>
            </p:cNvPr>
            <p:cNvGrpSpPr/>
            <p:nvPr/>
          </p:nvGrpSpPr>
          <p:grpSpPr>
            <a:xfrm>
              <a:off x="7334777" y="6875718"/>
              <a:ext cx="3618447" cy="1820607"/>
              <a:chOff x="7528563" y="6875718"/>
              <a:chExt cx="3618447" cy="1820607"/>
            </a:xfrm>
          </p:grpSpPr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BD7CBD4C-E3F8-4915-B419-3E029703C233}"/>
                  </a:ext>
                </a:extLst>
              </p:cNvPr>
              <p:cNvGrpSpPr/>
              <p:nvPr/>
            </p:nvGrpSpPr>
            <p:grpSpPr>
              <a:xfrm>
                <a:off x="7528563" y="6875718"/>
                <a:ext cx="1484866" cy="1820607"/>
                <a:chOff x="1837841" y="6589643"/>
                <a:chExt cx="1484866" cy="1820607"/>
              </a:xfrm>
            </p:grpSpPr>
            <p:sp>
              <p:nvSpPr>
                <p:cNvPr id="2" name="타원 1">
                  <a:extLst>
                    <a:ext uri="{FF2B5EF4-FFF2-40B4-BE49-F238E27FC236}">
                      <a16:creationId xmlns:a16="http://schemas.microsoft.com/office/drawing/2014/main" id="{AF35F948-8541-46AD-B211-61E29C3922F4}"/>
                    </a:ext>
                  </a:extLst>
                </p:cNvPr>
                <p:cNvSpPr/>
                <p:nvPr/>
              </p:nvSpPr>
              <p:spPr>
                <a:xfrm>
                  <a:off x="1983927" y="6589643"/>
                  <a:ext cx="1192695" cy="1192695"/>
                </a:xfrm>
                <a:prstGeom prst="ellipse">
                  <a:avLst/>
                </a:prstGeom>
                <a:solidFill>
                  <a:srgbClr val="FFC72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6CE203A-6C04-45B4-9667-39E298E6738C}"/>
                    </a:ext>
                  </a:extLst>
                </p:cNvPr>
                <p:cNvSpPr txBox="1"/>
                <p:nvPr/>
              </p:nvSpPr>
              <p:spPr>
                <a:xfrm>
                  <a:off x="1837841" y="7933196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#ffc72c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BBDC81C3-148E-4ABC-903A-8D5DAA986EF4}"/>
                  </a:ext>
                </a:extLst>
              </p:cNvPr>
              <p:cNvGrpSpPr/>
              <p:nvPr/>
            </p:nvGrpSpPr>
            <p:grpSpPr>
              <a:xfrm>
                <a:off x="9662144" y="6875718"/>
                <a:ext cx="1484866" cy="1818950"/>
                <a:chOff x="6559554" y="6589643"/>
                <a:chExt cx="1484866" cy="1818950"/>
              </a:xfrm>
            </p:grpSpPr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BC25F265-AF69-47BB-B928-D6171B0ADD8C}"/>
                    </a:ext>
                  </a:extLst>
                </p:cNvPr>
                <p:cNvSpPr/>
                <p:nvPr/>
              </p:nvSpPr>
              <p:spPr>
                <a:xfrm>
                  <a:off x="6705640" y="6589643"/>
                  <a:ext cx="1192695" cy="1192695"/>
                </a:xfrm>
                <a:prstGeom prst="ellipse">
                  <a:avLst/>
                </a:prstGeom>
                <a:solidFill>
                  <a:srgbClr val="DDDDD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8A19560F-C68D-4703-B69F-8B71E2132AAA}"/>
                    </a:ext>
                  </a:extLst>
                </p:cNvPr>
                <p:cNvSpPr txBox="1"/>
                <p:nvPr/>
              </p:nvSpPr>
              <p:spPr>
                <a:xfrm>
                  <a:off x="6559554" y="7931539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#dddddd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DDEAF313-E464-4D33-8375-E96F9CF5694B}"/>
              </a:ext>
            </a:extLst>
          </p:cNvPr>
          <p:cNvGrpSpPr/>
          <p:nvPr/>
        </p:nvGrpSpPr>
        <p:grpSpPr>
          <a:xfrm>
            <a:off x="5353713" y="2004726"/>
            <a:ext cx="7580575" cy="2605374"/>
            <a:chOff x="5353713" y="1589018"/>
            <a:chExt cx="7580575" cy="260537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84519AC-F1B0-466A-AF75-AFFD62112F26}"/>
                </a:ext>
              </a:extLst>
            </p:cNvPr>
            <p:cNvSpPr txBox="1"/>
            <p:nvPr/>
          </p:nvSpPr>
          <p:spPr>
            <a:xfrm>
              <a:off x="6929871" y="1589018"/>
              <a:ext cx="4428259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TYPOGRAPHY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B72F402E-62E3-42B4-99A3-9961A514F9B8}"/>
                </a:ext>
              </a:extLst>
            </p:cNvPr>
            <p:cNvGrpSpPr/>
            <p:nvPr/>
          </p:nvGrpSpPr>
          <p:grpSpPr>
            <a:xfrm>
              <a:off x="5353713" y="3072672"/>
              <a:ext cx="7580575" cy="1121720"/>
              <a:chOff x="1701003" y="2748403"/>
              <a:chExt cx="7580575" cy="1121720"/>
            </a:xfrm>
          </p:grpSpPr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C4A15F82-A27C-4F41-8779-D55368D634B5}"/>
                  </a:ext>
                </a:extLst>
              </p:cNvPr>
              <p:cNvGrpSpPr/>
              <p:nvPr/>
            </p:nvGrpSpPr>
            <p:grpSpPr>
              <a:xfrm>
                <a:off x="1701003" y="2748403"/>
                <a:ext cx="2628900" cy="1099697"/>
                <a:chOff x="1773382" y="3068751"/>
                <a:chExt cx="2628900" cy="1099697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E83935F1-9A20-4CBA-8D94-F38F8910D77B}"/>
                    </a:ext>
                  </a:extLst>
                </p:cNvPr>
                <p:cNvSpPr txBox="1"/>
                <p:nvPr/>
              </p:nvSpPr>
              <p:spPr>
                <a:xfrm>
                  <a:off x="1773382" y="3068751"/>
                  <a:ext cx="2628900" cy="55399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0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Noto</a:t>
                  </a:r>
                  <a:r>
                    <a:rPr lang="ko-KR" altLang="en-US" sz="30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ko-KR" altLang="en-US" sz="30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sans</a:t>
                  </a:r>
                  <a:r>
                    <a:rPr lang="ko-KR" altLang="en-US" sz="30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ko-KR" altLang="en-US" sz="30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Kr</a:t>
                  </a:r>
                  <a:endParaRPr lang="ko-KR" altLang="en-US" sz="3000" dirty="0">
                    <a:latin typeface="Noto Sans KR Medium" panose="020B0200000000000000" pitchFamily="50" charset="-127"/>
                    <a:ea typeface="Noto Sans KR Medium" panose="020B0200000000000000" pitchFamily="50" charset="-127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EEB716A8-16DD-487D-A8F6-EA942A49D858}"/>
                    </a:ext>
                  </a:extLst>
                </p:cNvPr>
                <p:cNvSpPr txBox="1"/>
                <p:nvPr/>
              </p:nvSpPr>
              <p:spPr>
                <a:xfrm>
                  <a:off x="1773382" y="3691394"/>
                  <a:ext cx="2628900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Font</a:t>
                  </a:r>
                  <a:r>
                    <a:rPr lang="ko-KR" altLang="en-US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en-US" altLang="ko-KR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style</a:t>
                  </a:r>
                  <a:endParaRPr lang="ko-KR" altLang="en-US" sz="2500" dirty="0">
                    <a:latin typeface="Noto Sans KR Medium" panose="020B0200000000000000" pitchFamily="50" charset="-127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31" name="그룹 30">
                <a:extLst>
                  <a:ext uri="{FF2B5EF4-FFF2-40B4-BE49-F238E27FC236}">
                    <a16:creationId xmlns:a16="http://schemas.microsoft.com/office/drawing/2014/main" id="{E3DBE384-D4E7-43B6-8DEC-5E7AD4CE8E29}"/>
                  </a:ext>
                </a:extLst>
              </p:cNvPr>
              <p:cNvGrpSpPr/>
              <p:nvPr/>
            </p:nvGrpSpPr>
            <p:grpSpPr>
              <a:xfrm>
                <a:off x="4839077" y="2748403"/>
                <a:ext cx="2095124" cy="1121720"/>
                <a:chOff x="4797287" y="3068751"/>
                <a:chExt cx="1537213" cy="1121720"/>
              </a:xfrm>
            </p:grpSpPr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DE4A9BBA-6405-458D-9CFD-500FF2B7199C}"/>
                    </a:ext>
                  </a:extLst>
                </p:cNvPr>
                <p:cNvSpPr txBox="1"/>
                <p:nvPr/>
              </p:nvSpPr>
              <p:spPr>
                <a:xfrm>
                  <a:off x="4797287" y="3068751"/>
                  <a:ext cx="1537213" cy="55399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3000" dirty="0">
                      <a:latin typeface="Noto Sans" panose="020B0502040504020204" pitchFamily="34" charset="0"/>
                      <a:ea typeface="Noto Sans" panose="020B0502040504020204" pitchFamily="34" charset="0"/>
                      <a:cs typeface="Noto Sans" panose="020B0502040504020204" pitchFamily="34" charset="0"/>
                    </a:rPr>
                    <a:t>Noto sans</a:t>
                  </a:r>
                  <a:endParaRPr lang="ko-KR" altLang="en-US" sz="3000" dirty="0">
                    <a:latin typeface="Noto Sans" panose="020B0502040504020204" pitchFamily="34" charset="0"/>
                    <a:ea typeface="Noto Sans KR Medium" panose="020B0200000000000000" pitchFamily="50" charset="-127"/>
                    <a:cs typeface="Noto Sans" panose="020B0502040504020204" pitchFamily="34" charset="0"/>
                  </a:endParaRP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0A5CC0CE-318B-4418-8B05-13AD76450705}"/>
                    </a:ext>
                  </a:extLst>
                </p:cNvPr>
                <p:cNvSpPr txBox="1"/>
                <p:nvPr/>
              </p:nvSpPr>
              <p:spPr>
                <a:xfrm>
                  <a:off x="4922456" y="3713417"/>
                  <a:ext cx="1286874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Noto Sans" panose="020B0502040504020204" pitchFamily="34" charset="0"/>
                      <a:ea typeface="Noto Sans" panose="020B0502040504020204" pitchFamily="34" charset="0"/>
                      <a:cs typeface="Noto Sans" panose="020B0502040504020204" pitchFamily="34" charset="0"/>
                    </a:rPr>
                    <a:t>Font style</a:t>
                  </a:r>
                  <a:endParaRPr lang="ko-KR" altLang="en-US" sz="2500" dirty="0">
                    <a:latin typeface="Noto Sans" panose="020B0502040504020204" pitchFamily="34" charset="0"/>
                    <a:ea typeface="Noto Sans KR Medium" panose="020B0200000000000000" pitchFamily="50" charset="-127"/>
                    <a:cs typeface="Noto Sans" panose="020B0502040504020204" pitchFamily="34" charset="0"/>
                  </a:endParaRPr>
                </a:p>
              </p:txBody>
            </p:sp>
          </p:grpSp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F1336B89-AF9A-4549-ACB2-DEB4167E6E8B}"/>
                  </a:ext>
                </a:extLst>
              </p:cNvPr>
              <p:cNvGrpSpPr/>
              <p:nvPr/>
            </p:nvGrpSpPr>
            <p:grpSpPr>
              <a:xfrm>
                <a:off x="7527650" y="2748403"/>
                <a:ext cx="1753928" cy="1121720"/>
                <a:chOff x="4797287" y="3068751"/>
                <a:chExt cx="1286874" cy="1121720"/>
              </a:xfrm>
            </p:grpSpPr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41B96E17-C04B-4AEF-A846-8E2F73BE2BB0}"/>
                    </a:ext>
                  </a:extLst>
                </p:cNvPr>
                <p:cNvSpPr txBox="1"/>
                <p:nvPr/>
              </p:nvSpPr>
              <p:spPr>
                <a:xfrm>
                  <a:off x="4797287" y="3068751"/>
                  <a:ext cx="1175056" cy="55399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ko-KR" altLang="en-US" sz="3000" dirty="0">
                      <a:latin typeface="WebSubsetFont" panose="02020603020101020101" pitchFamily="18" charset="-127"/>
                      <a:ea typeface="WebSubsetFont" panose="02020603020101020101" pitchFamily="18" charset="-127"/>
                      <a:cs typeface="Noto Sans" panose="020B0502040504020204" pitchFamily="34" charset="0"/>
                    </a:rPr>
                    <a:t>노랑풍선</a:t>
                  </a: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1AFCA71-96AA-42B8-9512-DAB281FA110D}"/>
                    </a:ext>
                  </a:extLst>
                </p:cNvPr>
                <p:cNvSpPr txBox="1"/>
                <p:nvPr/>
              </p:nvSpPr>
              <p:spPr>
                <a:xfrm>
                  <a:off x="4797287" y="3713417"/>
                  <a:ext cx="1286874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dirty="0">
                      <a:latin typeface="WebSubsetFont" panose="02020603020101020101" pitchFamily="18" charset="-127"/>
                      <a:ea typeface="WebSubsetFont" panose="02020603020101020101" pitchFamily="18" charset="-127"/>
                      <a:cs typeface="Noto Sans" panose="020B0502040504020204" pitchFamily="34" charset="0"/>
                    </a:rPr>
                    <a:t>Font style</a:t>
                  </a:r>
                  <a:endParaRPr lang="ko-KR" altLang="en-US" sz="2500" dirty="0">
                    <a:latin typeface="WebSubsetFont" panose="02020603020101020101" pitchFamily="18" charset="-127"/>
                    <a:ea typeface="WebSubsetFont" panose="02020603020101020101" pitchFamily="18" charset="-127"/>
                    <a:cs typeface="Noto Sans" panose="020B0502040504020204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089722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sp>
        <p:nvSpPr>
          <p:cNvPr id="15" name="TextBox 19">
            <a:extLst>
              <a:ext uri="{FF2B5EF4-FFF2-40B4-BE49-F238E27FC236}">
                <a16:creationId xmlns:a16="http://schemas.microsoft.com/office/drawing/2014/main" id="{7D410E3D-0C58-4138-96E6-E837A1860FA7}"/>
              </a:ext>
            </a:extLst>
          </p:cNvPr>
          <p:cNvSpPr txBox="1"/>
          <p:nvPr/>
        </p:nvSpPr>
        <p:spPr>
          <a:xfrm>
            <a:off x="2334808" y="1174750"/>
            <a:ext cx="6199592" cy="1028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99600"/>
              </a:lnSpc>
            </a:pPr>
            <a:r>
              <a:rPr lang="ko-KR" altLang="en-US" sz="5800">
                <a:solidFill>
                  <a:srgbClr val="000000"/>
                </a:solidFill>
                <a:ea typeface="Pretendard SemiBold"/>
              </a:rPr>
              <a:t>페로 제도 관광사이트</a:t>
            </a:r>
            <a:endParaRPr lang="ko-KR" sz="5800" b="0" i="0" u="none" strike="noStrike" dirty="0">
              <a:solidFill>
                <a:srgbClr val="000000"/>
              </a:solidFill>
              <a:ea typeface="Pretendard SemiBold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C6862B-201F-481F-B64D-DA193A68EAE6}"/>
              </a:ext>
            </a:extLst>
          </p:cNvPr>
          <p:cNvSpPr txBox="1"/>
          <p:nvPr/>
        </p:nvSpPr>
        <p:spPr>
          <a:xfrm>
            <a:off x="9711418" y="4559579"/>
            <a:ext cx="6096000" cy="18837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기존 사이트와는 다른 디자인으로 제작</a:t>
            </a:r>
          </a:p>
          <a:p>
            <a:pPr algn="l">
              <a:lnSpc>
                <a:spcPct val="150000"/>
              </a:lnSpc>
            </a:pP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마우스 위치 기반의 배경 영상 움직임 효과</a:t>
            </a:r>
          </a:p>
          <a:p>
            <a:pPr algn="l">
              <a:lnSpc>
                <a:spcPct val="150000"/>
              </a:lnSpc>
            </a:pPr>
            <a:r>
              <a:rPr lang="en-US" altLang="ko-KR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Swiper </a:t>
            </a: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라이브러리를 활용한 슬라이드 커스터마이징</a:t>
            </a:r>
          </a:p>
          <a:p>
            <a:pPr algn="l">
              <a:lnSpc>
                <a:spcPct val="150000"/>
              </a:lnSpc>
            </a:pPr>
            <a:r>
              <a:rPr lang="ko-KR" altLang="en-US" sz="20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디바이스 환경에 따른 반응형으로 제작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814199B-A326-4556-8858-50C728870D4C}"/>
              </a:ext>
            </a:extLst>
          </p:cNvPr>
          <p:cNvGrpSpPr/>
          <p:nvPr/>
        </p:nvGrpSpPr>
        <p:grpSpPr>
          <a:xfrm>
            <a:off x="9711418" y="2990790"/>
            <a:ext cx="4724400" cy="857310"/>
            <a:chOff x="9711418" y="2993571"/>
            <a:chExt cx="4724400" cy="85731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51D0D16-1F2F-4CB7-82C5-17F6E930957F}"/>
                </a:ext>
              </a:extLst>
            </p:cNvPr>
            <p:cNvSpPr txBox="1"/>
            <p:nvPr/>
          </p:nvSpPr>
          <p:spPr>
            <a:xfrm>
              <a:off x="9711418" y="2993571"/>
              <a:ext cx="47244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2000" b="1" dirty="0" err="1">
                  <a:latin typeface="Pretendard Light" panose="020B0600000101010101" charset="-127"/>
                  <a:ea typeface="Pretendard Light" panose="020B0600000101010101" charset="-127"/>
                </a:rPr>
                <a:t>index</a:t>
              </a:r>
              <a:r>
                <a:rPr lang="ko-KR" altLang="en-US" sz="2000" b="1" dirty="0">
                  <a:latin typeface="Pretendard Light" panose="020B0600000101010101" charset="-127"/>
                  <a:ea typeface="Pretendard Light" panose="020B0600000101010101" charset="-127"/>
                </a:rPr>
                <a:t> + </a:t>
              </a:r>
              <a:r>
                <a:rPr lang="ko-KR" altLang="en-US" sz="2000" b="1" dirty="0" err="1">
                  <a:latin typeface="Pretendard Light" panose="020B0600000101010101" charset="-127"/>
                  <a:ea typeface="Pretendard Light" panose="020B0600000101010101" charset="-127"/>
                </a:rPr>
                <a:t>subpage</a:t>
              </a:r>
              <a:r>
                <a:rPr lang="ko-KR" altLang="en-US" sz="2000" b="1" dirty="0">
                  <a:latin typeface="Pretendard Light" panose="020B0600000101010101" charset="-127"/>
                  <a:ea typeface="Pretendard Light" panose="020B0600000101010101" charset="-127"/>
                </a:rPr>
                <a:t> 2개(회사소개, 투자정보)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78AA367-0E20-46A0-822C-EF2B6175D233}"/>
                </a:ext>
              </a:extLst>
            </p:cNvPr>
            <p:cNvSpPr txBox="1"/>
            <p:nvPr/>
          </p:nvSpPr>
          <p:spPr>
            <a:xfrm>
              <a:off x="9711418" y="3450771"/>
              <a:ext cx="238105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dirty="0">
                  <a:solidFill>
                    <a:srgbClr val="4E4E4E"/>
                  </a:solidFill>
                  <a:latin typeface="Pretendard Light" panose="020B0600000101010101" charset="-127"/>
                  <a:ea typeface="Pretendard Light" panose="020B0600000101010101" charset="-127"/>
                </a:rPr>
                <a:t>2025.03 ~ 2025.04</a:t>
              </a:r>
              <a:endParaRPr lang="ko-KR" altLang="en-US" sz="2000" dirty="0">
                <a:solidFill>
                  <a:srgbClr val="4E4E4E"/>
                </a:solidFill>
                <a:latin typeface="Pretendard Light" panose="020B0600000101010101" charset="-127"/>
                <a:ea typeface="Pretendard Light" panose="020B0600000101010101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3AD3DF2E-F9C9-46A3-ABD2-0E7F27F7412B}"/>
              </a:ext>
            </a:extLst>
          </p:cNvPr>
          <p:cNvGrpSpPr/>
          <p:nvPr/>
        </p:nvGrpSpPr>
        <p:grpSpPr>
          <a:xfrm>
            <a:off x="9859833" y="7342224"/>
            <a:ext cx="3975621" cy="849276"/>
            <a:chOff x="9859833" y="7200900"/>
            <a:chExt cx="3975621" cy="849276"/>
          </a:xfrm>
        </p:grpSpPr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0136ED65-B314-43E9-BEBF-95D5B14B4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44063" y="7200900"/>
              <a:ext cx="849276" cy="849276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FE37EB79-18FC-43EC-84EF-D5FF57C08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01948" y="7200900"/>
              <a:ext cx="849276" cy="849276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049EFCC2-8D6B-49A8-8B8D-11CF665B6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59833" y="7200900"/>
              <a:ext cx="849276" cy="849276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4211999C-0E4D-435F-9F1B-C7040A0D6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86178" y="7200900"/>
              <a:ext cx="849276" cy="849276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D2C1EC89-C809-43BD-B2F4-812ED1E2835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060" y="2990790"/>
            <a:ext cx="6630990" cy="52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784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grpSp>
        <p:nvGrpSpPr>
          <p:cNvPr id="39" name="그룹 38">
            <a:extLst>
              <a:ext uri="{FF2B5EF4-FFF2-40B4-BE49-F238E27FC236}">
                <a16:creationId xmlns:a16="http://schemas.microsoft.com/office/drawing/2014/main" id="{FF7E91A7-6C86-4226-B194-CC3601FC7A1F}"/>
              </a:ext>
            </a:extLst>
          </p:cNvPr>
          <p:cNvGrpSpPr/>
          <p:nvPr/>
        </p:nvGrpSpPr>
        <p:grpSpPr>
          <a:xfrm>
            <a:off x="6400800" y="5295900"/>
            <a:ext cx="5486400" cy="3306413"/>
            <a:chOff x="1676400" y="5067300"/>
            <a:chExt cx="5486400" cy="330641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258FBA2-154B-4BD2-9F20-83050BBD87C6}"/>
                </a:ext>
              </a:extLst>
            </p:cNvPr>
            <p:cNvSpPr txBox="1"/>
            <p:nvPr/>
          </p:nvSpPr>
          <p:spPr>
            <a:xfrm>
              <a:off x="1879174" y="5067300"/>
              <a:ext cx="5080853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COLOR PALETTE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C09ADA4-2552-4F67-89A5-B9F2685E94F6}"/>
                </a:ext>
              </a:extLst>
            </p:cNvPr>
            <p:cNvGrpSpPr/>
            <p:nvPr/>
          </p:nvGrpSpPr>
          <p:grpSpPr>
            <a:xfrm>
              <a:off x="1676400" y="6553106"/>
              <a:ext cx="5486400" cy="1820607"/>
              <a:chOff x="1676400" y="6553106"/>
              <a:chExt cx="5486400" cy="1820607"/>
            </a:xfrm>
          </p:grpSpPr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BD7CBD4C-E3F8-4915-B419-3E029703C233}"/>
                  </a:ext>
                </a:extLst>
              </p:cNvPr>
              <p:cNvGrpSpPr/>
              <p:nvPr/>
            </p:nvGrpSpPr>
            <p:grpSpPr>
              <a:xfrm>
                <a:off x="1676400" y="6553106"/>
                <a:ext cx="1484866" cy="1820607"/>
                <a:chOff x="1837841" y="6589643"/>
                <a:chExt cx="1484866" cy="1820607"/>
              </a:xfrm>
            </p:grpSpPr>
            <p:sp>
              <p:nvSpPr>
                <p:cNvPr id="2" name="타원 1">
                  <a:extLst>
                    <a:ext uri="{FF2B5EF4-FFF2-40B4-BE49-F238E27FC236}">
                      <a16:creationId xmlns:a16="http://schemas.microsoft.com/office/drawing/2014/main" id="{AF35F948-8541-46AD-B211-61E29C3922F4}"/>
                    </a:ext>
                  </a:extLst>
                </p:cNvPr>
                <p:cNvSpPr/>
                <p:nvPr/>
              </p:nvSpPr>
              <p:spPr>
                <a:xfrm>
                  <a:off x="1983927" y="6589643"/>
                  <a:ext cx="1192695" cy="1192695"/>
                </a:xfrm>
                <a:prstGeom prst="ellipse">
                  <a:avLst/>
                </a:prstGeom>
                <a:solidFill>
                  <a:srgbClr val="009EE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6CE203A-6C04-45B4-9667-39E298E6738C}"/>
                    </a:ext>
                  </a:extLst>
                </p:cNvPr>
                <p:cNvSpPr txBox="1"/>
                <p:nvPr/>
              </p:nvSpPr>
              <p:spPr>
                <a:xfrm>
                  <a:off x="1837841" y="7933196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#009ee3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BBDC81C3-148E-4ABC-903A-8D5DAA986EF4}"/>
                  </a:ext>
                </a:extLst>
              </p:cNvPr>
              <p:cNvGrpSpPr/>
              <p:nvPr/>
            </p:nvGrpSpPr>
            <p:grpSpPr>
              <a:xfrm>
                <a:off x="3708200" y="6553106"/>
                <a:ext cx="1484866" cy="1818950"/>
                <a:chOff x="3845438" y="6589643"/>
                <a:chExt cx="1484866" cy="1818950"/>
              </a:xfrm>
            </p:grpSpPr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BC25F265-AF69-47BB-B928-D6171B0ADD8C}"/>
                    </a:ext>
                  </a:extLst>
                </p:cNvPr>
                <p:cNvSpPr/>
                <p:nvPr/>
              </p:nvSpPr>
              <p:spPr>
                <a:xfrm>
                  <a:off x="3991524" y="6589643"/>
                  <a:ext cx="1192695" cy="1192695"/>
                </a:xfrm>
                <a:prstGeom prst="ellipse">
                  <a:avLst/>
                </a:prstGeom>
                <a:solidFill>
                  <a:srgbClr val="6B8E2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8A19560F-C68D-4703-B69F-8B71E2132AAA}"/>
                    </a:ext>
                  </a:extLst>
                </p:cNvPr>
                <p:cNvSpPr txBox="1"/>
                <p:nvPr/>
              </p:nvSpPr>
              <p:spPr>
                <a:xfrm>
                  <a:off x="3845438" y="7931539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#6B8E23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2ED01D50-686A-4253-BF3F-A8CD0FA9560C}"/>
                  </a:ext>
                </a:extLst>
              </p:cNvPr>
              <p:cNvGrpSpPr/>
              <p:nvPr/>
            </p:nvGrpSpPr>
            <p:grpSpPr>
              <a:xfrm>
                <a:off x="5677934" y="6553106"/>
                <a:ext cx="1484866" cy="1820607"/>
                <a:chOff x="5624992" y="6553106"/>
                <a:chExt cx="1484866" cy="1820607"/>
              </a:xfrm>
            </p:grpSpPr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EF0E5EF4-5D75-4B87-A97E-F23E3CBB4F8D}"/>
                    </a:ext>
                  </a:extLst>
                </p:cNvPr>
                <p:cNvSpPr/>
                <p:nvPr/>
              </p:nvSpPr>
              <p:spPr>
                <a:xfrm>
                  <a:off x="5771078" y="6553106"/>
                  <a:ext cx="1192695" cy="1192695"/>
                </a:xfrm>
                <a:prstGeom prst="ellipse">
                  <a:avLst/>
                </a:prstGeom>
                <a:solidFill>
                  <a:srgbClr val="5C725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2413C47B-71C5-4639-B456-BE4719CC5E12}"/>
                    </a:ext>
                  </a:extLst>
                </p:cNvPr>
                <p:cNvSpPr txBox="1"/>
                <p:nvPr/>
              </p:nvSpPr>
              <p:spPr>
                <a:xfrm>
                  <a:off x="5624992" y="7896659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#5C7259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</p:grp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D4EE98BC-5FCD-438E-ABF4-A43D29B5DE73}"/>
              </a:ext>
            </a:extLst>
          </p:cNvPr>
          <p:cNvGrpSpPr/>
          <p:nvPr/>
        </p:nvGrpSpPr>
        <p:grpSpPr>
          <a:xfrm>
            <a:off x="4097287" y="1916974"/>
            <a:ext cx="10093427" cy="2616926"/>
            <a:chOff x="1697361" y="1264749"/>
            <a:chExt cx="10093427" cy="261692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84519AC-F1B0-466A-AF75-AFFD62112F26}"/>
                </a:ext>
              </a:extLst>
            </p:cNvPr>
            <p:cNvSpPr txBox="1"/>
            <p:nvPr/>
          </p:nvSpPr>
          <p:spPr>
            <a:xfrm>
              <a:off x="4534274" y="1264749"/>
              <a:ext cx="4419600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TYPOGRAPHY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BA348BB0-D44F-4B2E-BD5C-035CFB244AB5}"/>
                </a:ext>
              </a:extLst>
            </p:cNvPr>
            <p:cNvGrpSpPr/>
            <p:nvPr/>
          </p:nvGrpSpPr>
          <p:grpSpPr>
            <a:xfrm>
              <a:off x="1697361" y="2705100"/>
              <a:ext cx="10093427" cy="1176575"/>
              <a:chOff x="1718321" y="2705100"/>
              <a:chExt cx="10093427" cy="1176575"/>
            </a:xfrm>
          </p:grpSpPr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C4A15F82-A27C-4F41-8779-D55368D634B5}"/>
                  </a:ext>
                </a:extLst>
              </p:cNvPr>
              <p:cNvGrpSpPr/>
              <p:nvPr/>
            </p:nvGrpSpPr>
            <p:grpSpPr>
              <a:xfrm>
                <a:off x="1718321" y="2748403"/>
                <a:ext cx="2628900" cy="1099697"/>
                <a:chOff x="1773382" y="3068751"/>
                <a:chExt cx="2628900" cy="1099697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E83935F1-9A20-4CBA-8D94-F38F8910D77B}"/>
                    </a:ext>
                  </a:extLst>
                </p:cNvPr>
                <p:cNvSpPr txBox="1"/>
                <p:nvPr/>
              </p:nvSpPr>
              <p:spPr>
                <a:xfrm>
                  <a:off x="1773382" y="3068751"/>
                  <a:ext cx="2628900" cy="55399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3000" dirty="0" err="1">
                      <a:latin typeface="Pretendard Medium" panose="020B0600000101010101" charset="-127"/>
                      <a:ea typeface="Pretendard Medium" panose="020B0600000101010101" charset="-127"/>
                    </a:rPr>
                    <a:t>Pretendard</a:t>
                  </a:r>
                  <a:endParaRPr lang="ko-KR" altLang="en-US" sz="3000" dirty="0">
                    <a:latin typeface="Pretendard Medium" panose="020B0600000101010101" charset="-127"/>
                    <a:ea typeface="Pretendard Medium" panose="020B0600000101010101" charset="-127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EEB716A8-16DD-487D-A8F6-EA942A49D858}"/>
                    </a:ext>
                  </a:extLst>
                </p:cNvPr>
                <p:cNvSpPr txBox="1"/>
                <p:nvPr/>
              </p:nvSpPr>
              <p:spPr>
                <a:xfrm>
                  <a:off x="1773382" y="3691394"/>
                  <a:ext cx="2628900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Pretendard Medium" panose="020B0600000101010101" charset="-127"/>
                      <a:ea typeface="Pretendard Medium" panose="020B0600000101010101" charset="-127"/>
                    </a:rPr>
                    <a:t>Font</a:t>
                  </a:r>
                  <a:r>
                    <a:rPr lang="ko-KR" altLang="en-US" sz="2500" dirty="0">
                      <a:latin typeface="Pretendard Medium" panose="020B0600000101010101" charset="-127"/>
                      <a:ea typeface="Pretendard Medium" panose="020B0600000101010101" charset="-127"/>
                    </a:rPr>
                    <a:t> </a:t>
                  </a:r>
                  <a:r>
                    <a:rPr lang="en-US" altLang="ko-KR" sz="2500" dirty="0">
                      <a:latin typeface="Pretendard Medium" panose="020B0600000101010101" charset="-127"/>
                      <a:ea typeface="Pretendard Medium" panose="020B0600000101010101" charset="-127"/>
                    </a:rPr>
                    <a:t>style</a:t>
                  </a:r>
                  <a:endParaRPr lang="ko-KR" altLang="en-US" sz="2500" dirty="0">
                    <a:latin typeface="Pretendard Medium" panose="020B0600000101010101" charset="-127"/>
                    <a:ea typeface="Pretendard Medium" panose="020B0600000101010101" charset="-127"/>
                  </a:endParaRPr>
                </a:p>
              </p:txBody>
            </p:sp>
          </p:grpSp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9B79C936-09EE-4E44-9C18-D1FA5B067D58}"/>
                  </a:ext>
                </a:extLst>
              </p:cNvPr>
              <p:cNvGrpSpPr/>
              <p:nvPr/>
            </p:nvGrpSpPr>
            <p:grpSpPr>
              <a:xfrm>
                <a:off x="4828403" y="2748403"/>
                <a:ext cx="1928850" cy="1099697"/>
                <a:chOff x="4828403" y="2748403"/>
                <a:chExt cx="1928850" cy="1099697"/>
              </a:xfrm>
            </p:grpSpPr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DE4A9BBA-6405-458D-9CFD-500FF2B7199C}"/>
                    </a:ext>
                  </a:extLst>
                </p:cNvPr>
                <p:cNvSpPr txBox="1"/>
                <p:nvPr/>
              </p:nvSpPr>
              <p:spPr>
                <a:xfrm>
                  <a:off x="5083216" y="2748403"/>
                  <a:ext cx="1419225" cy="55399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000" dirty="0">
                      <a:latin typeface="SUITE" pitchFamily="2" charset="-127"/>
                      <a:ea typeface="SUITE" pitchFamily="2" charset="-127"/>
                    </a:rPr>
                    <a:t>스위트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0A5CC0CE-318B-4418-8B05-13AD76450705}"/>
                    </a:ext>
                  </a:extLst>
                </p:cNvPr>
                <p:cNvSpPr txBox="1"/>
                <p:nvPr/>
              </p:nvSpPr>
              <p:spPr>
                <a:xfrm>
                  <a:off x="4828403" y="3371046"/>
                  <a:ext cx="1928850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SUITE" pitchFamily="2" charset="-127"/>
                      <a:ea typeface="SUITE" pitchFamily="2" charset="-127"/>
                    </a:rPr>
                    <a:t>Font style</a:t>
                  </a:r>
                  <a:endParaRPr lang="ko-KR" altLang="en-US" sz="2500" dirty="0">
                    <a:latin typeface="SUITE" pitchFamily="2" charset="-127"/>
                    <a:ea typeface="SUITE" pitchFamily="2" charset="-127"/>
                  </a:endParaRPr>
                </a:p>
              </p:txBody>
            </p:sp>
          </p:grpSp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D8E7DB58-AD5A-43FD-B70A-A33FB9160F27}"/>
                  </a:ext>
                </a:extLst>
              </p:cNvPr>
              <p:cNvGrpSpPr/>
              <p:nvPr/>
            </p:nvGrpSpPr>
            <p:grpSpPr>
              <a:xfrm>
                <a:off x="7162801" y="2705100"/>
                <a:ext cx="2227682" cy="1158548"/>
                <a:chOff x="7162801" y="2705100"/>
                <a:chExt cx="2227682" cy="1158548"/>
              </a:xfrm>
            </p:grpSpPr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632821D9-7C69-4A2B-99F2-9D55C66A215E}"/>
                    </a:ext>
                  </a:extLst>
                </p:cNvPr>
                <p:cNvSpPr txBox="1"/>
                <p:nvPr/>
              </p:nvSpPr>
              <p:spPr>
                <a:xfrm>
                  <a:off x="7162801" y="2705100"/>
                  <a:ext cx="2227682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ko-KR" altLang="en-US" sz="3200" b="1" i="0" dirty="0" err="1">
                      <a:effectLst/>
                      <a:latin typeface="Kim jung chul Script Regular" panose="03050500000000000000" pitchFamily="66" charset="-127"/>
                      <a:ea typeface="Kim jung chul Script Regular" panose="03050500000000000000" pitchFamily="66" charset="-127"/>
                    </a:rPr>
                    <a:t>김정철손글씨</a:t>
                  </a:r>
                  <a:endParaRPr lang="ko-KR" altLang="en-US" sz="3200" b="1" i="0" dirty="0">
                    <a:effectLst/>
                    <a:latin typeface="Kim jung chul Script Regular" panose="03050500000000000000" pitchFamily="66" charset="-127"/>
                    <a:ea typeface="Kim jung chul Script Regular" panose="03050500000000000000" pitchFamily="66" charset="-127"/>
                  </a:endParaRPr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8ACE7C0B-A306-4B20-86F1-B7E7CBCFEB9D}"/>
                    </a:ext>
                  </a:extLst>
                </p:cNvPr>
                <p:cNvSpPr txBox="1"/>
                <p:nvPr/>
              </p:nvSpPr>
              <p:spPr>
                <a:xfrm>
                  <a:off x="7493336" y="3386594"/>
                  <a:ext cx="1566612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dirty="0">
                      <a:latin typeface="Kim jung chul Script Regular" panose="03050500000000000000" pitchFamily="66" charset="-127"/>
                      <a:ea typeface="Kim jung chul Script Regular" panose="03050500000000000000" pitchFamily="66" charset="-127"/>
                    </a:rPr>
                    <a:t>Font style</a:t>
                  </a:r>
                  <a:endParaRPr lang="ko-KR" altLang="en-US" sz="2500" dirty="0">
                    <a:latin typeface="Kim jung chul Script Regular" panose="03050500000000000000" pitchFamily="66" charset="-127"/>
                    <a:ea typeface="Kim jung chul Script Regular" panose="03050500000000000000" pitchFamily="66" charset="-127"/>
                  </a:endParaRPr>
                </a:p>
              </p:txBody>
            </p:sp>
          </p:grpSp>
          <p:grpSp>
            <p:nvGrpSpPr>
              <p:cNvPr id="33" name="그룹 32">
                <a:extLst>
                  <a:ext uri="{FF2B5EF4-FFF2-40B4-BE49-F238E27FC236}">
                    <a16:creationId xmlns:a16="http://schemas.microsoft.com/office/drawing/2014/main" id="{FBB01BB5-4803-4F33-823D-1C6BFACF2F43}"/>
                  </a:ext>
                </a:extLst>
              </p:cNvPr>
              <p:cNvGrpSpPr/>
              <p:nvPr/>
            </p:nvGrpSpPr>
            <p:grpSpPr>
              <a:xfrm>
                <a:off x="10058403" y="2723127"/>
                <a:ext cx="1753345" cy="1158548"/>
                <a:chOff x="10058403" y="2723127"/>
                <a:chExt cx="1753345" cy="1158548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5C4CD02C-842D-4297-89F6-7CB8FD358986}"/>
                    </a:ext>
                  </a:extLst>
                </p:cNvPr>
                <p:cNvSpPr txBox="1"/>
                <p:nvPr/>
              </p:nvSpPr>
              <p:spPr>
                <a:xfrm>
                  <a:off x="10058403" y="2723127"/>
                  <a:ext cx="1753345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ko-KR" altLang="en-US" sz="3200" b="1" dirty="0">
                      <a:latin typeface="Gowun Batang" pitchFamily="2" charset="-127"/>
                      <a:ea typeface="Gowun Batang" pitchFamily="2" charset="-127"/>
                    </a:rPr>
                    <a:t>고운바탕</a:t>
                  </a:r>
                  <a:endParaRPr lang="ko-KR" altLang="en-US" sz="3200" b="1" i="0" dirty="0">
                    <a:effectLst/>
                    <a:latin typeface="Gowun Batang" pitchFamily="2" charset="-127"/>
                    <a:ea typeface="Gowun Batang" pitchFamily="2" charset="-127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B50FACAA-23CE-4206-80DE-919332F94158}"/>
                    </a:ext>
                  </a:extLst>
                </p:cNvPr>
                <p:cNvSpPr txBox="1"/>
                <p:nvPr/>
              </p:nvSpPr>
              <p:spPr>
                <a:xfrm>
                  <a:off x="10151770" y="3404621"/>
                  <a:ext cx="1566611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dirty="0">
                      <a:latin typeface="Gowun Batang" pitchFamily="2" charset="-127"/>
                      <a:ea typeface="Gowun Batang" pitchFamily="2" charset="-127"/>
                    </a:rPr>
                    <a:t>Font style</a:t>
                  </a:r>
                  <a:endParaRPr lang="ko-KR" altLang="en-US" sz="2500" dirty="0">
                    <a:latin typeface="Gowun Batang" pitchFamily="2" charset="-127"/>
                    <a:ea typeface="Gowun Batang" pitchFamily="2" charset="-12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36007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2908300" y="2844800"/>
            <a:ext cx="12471400" cy="2298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1300"/>
              </a:lnSpc>
            </a:pPr>
            <a:r>
              <a:rPr lang="en-US" sz="12900" b="0" i="0" u="none" strike="noStrike" dirty="0">
                <a:solidFill>
                  <a:srgbClr val="000000"/>
                </a:solidFill>
                <a:latin typeface="Pretendard SemiBold"/>
              </a:rPr>
              <a:t>Thank You!</a:t>
            </a:r>
          </a:p>
        </p:txBody>
      </p:sp>
      <p:sp>
        <p:nvSpPr>
          <p:cNvPr id="20" name="TextBox 19">
            <a:hlinkClick r:id="rId3"/>
            <a:extLst>
              <a:ext uri="{FF2B5EF4-FFF2-40B4-BE49-F238E27FC236}">
                <a16:creationId xmlns:a16="http://schemas.microsoft.com/office/drawing/2014/main" id="{6B84170D-284F-414C-AC1A-D45A4D49E16E}"/>
              </a:ext>
            </a:extLst>
          </p:cNvPr>
          <p:cNvSpPr txBox="1"/>
          <p:nvPr/>
        </p:nvSpPr>
        <p:spPr>
          <a:xfrm>
            <a:off x="7772400" y="6539925"/>
            <a:ext cx="2743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latin typeface="Pretendard SemiBold" panose="020B0600000101010101" charset="-127"/>
                <a:ea typeface="Pretendard SemiBold" panose="020B0600000101010101" charset="-127"/>
              </a:rPr>
              <a:t>사이트 바로가기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198</Words>
  <Application>Microsoft Office PowerPoint</Application>
  <PresentationFormat>사용자 지정</PresentationFormat>
  <Paragraphs>66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24" baseType="lpstr">
      <vt:lpstr>Pretendard Light</vt:lpstr>
      <vt:lpstr>SUITE</vt:lpstr>
      <vt:lpstr>Calibri</vt:lpstr>
      <vt:lpstr>Play</vt:lpstr>
      <vt:lpstr>Arial</vt:lpstr>
      <vt:lpstr>Pretendard Medium</vt:lpstr>
      <vt:lpstr>WebSubsetFont</vt:lpstr>
      <vt:lpstr>Noto Sans</vt:lpstr>
      <vt:lpstr>Gowun Batang</vt:lpstr>
      <vt:lpstr>Pretendard SemiBold</vt:lpstr>
      <vt:lpstr>Noto Sans KR Medium</vt:lpstr>
      <vt:lpstr>Kim jung chul Script Regular</vt:lpstr>
      <vt:lpstr>Istok Web</vt:lpstr>
      <vt:lpstr>Roboto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user</cp:lastModifiedBy>
  <cp:revision>40</cp:revision>
  <dcterms:created xsi:type="dcterms:W3CDTF">2006-08-16T00:00:00Z</dcterms:created>
  <dcterms:modified xsi:type="dcterms:W3CDTF">2025-05-09T08:55:27Z</dcterms:modified>
</cp:coreProperties>
</file>

<file path=docProps/thumbnail.jpeg>
</file>